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87" r:id="rId10"/>
    <p:sldId id="264" r:id="rId11"/>
    <p:sldId id="268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76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CC57D-75C0-4DC8-9B8C-5D4EC39F914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1178-CEF1-4679-A3A0-3713328E3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05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койный фон для презентаций смарт: 7 тыс изображений найдено в  Яндекс.Картинках | Шаблоны сертификатов, Шаблоны power point,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532440" cy="38164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опыта работы  наставничества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начинающими специалистами дошкольного образовательного учреждения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733256"/>
            <a:ext cx="6400800" cy="432048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Старший воспитатель Смирнова Н.Н.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Воспитатель  Уткина А.А.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44824"/>
            <a:ext cx="7200800" cy="310854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Какими бы ни были обстоятельства,  </a:t>
            </a:r>
          </a:p>
          <a:p>
            <a:pPr algn="ctr"/>
            <a:r>
              <a:rPr lang="ru-RU" sz="2800" dirty="0" smtClean="0"/>
              <a:t>не они должны влиять на нас, педагогов, </a:t>
            </a:r>
          </a:p>
          <a:p>
            <a:pPr algn="ctr"/>
            <a:r>
              <a:rPr lang="ru-RU" sz="2800" dirty="0" smtClean="0"/>
              <a:t>а мы изменяем обстоятельства и превращаем их </a:t>
            </a:r>
          </a:p>
          <a:p>
            <a:pPr algn="ctr"/>
            <a:r>
              <a:rPr lang="ru-RU" sz="2800" dirty="0" smtClean="0"/>
              <a:t>в новое, прекрасное,</a:t>
            </a:r>
          </a:p>
          <a:p>
            <a:pPr algn="ctr"/>
            <a:r>
              <a:rPr lang="ru-RU" sz="2800" dirty="0" smtClean="0"/>
              <a:t> извлекая пользу и знания из </a:t>
            </a:r>
            <a:r>
              <a:rPr lang="ru-RU" sz="2800" dirty="0" smtClean="0"/>
              <a:t>любых жизненных </a:t>
            </a:r>
            <a:r>
              <a:rPr lang="ru-RU" sz="2800" dirty="0" smtClean="0"/>
              <a:t>ситуаций…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zen_doc/222865/pub_5980ed3c7ddde88cc0be88cb_5980ed954ffd1363df514723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77" y="1459112"/>
            <a:ext cx="5689899" cy="37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36845"/>
            <a:ext cx="2304256" cy="399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0622" y="31245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Упражнение «2 коробки»</a:t>
            </a:r>
            <a:endParaRPr lang="ru-RU" sz="28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765" y="2499695"/>
            <a:ext cx="2381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07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2050" name="Picture 2" descr="https://ruscur.ru/wp-content/uploads/2019/07/3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52" y="1340768"/>
            <a:ext cx="7012139" cy="467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925052" y="332656"/>
            <a:ext cx="729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Будьте едины в требованиях к ребёнку!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974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322085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Запрещая - разрешай</a:t>
            </a:r>
            <a:endParaRPr lang="ru-RU" sz="3600" b="1" dirty="0"/>
          </a:p>
        </p:txBody>
      </p:sp>
      <p:pic>
        <p:nvPicPr>
          <p:cNvPr id="6146" name="Picture 2" descr="https://avatars.mds.yandex.net/get-zen_doc/118604/pub_5b5599e2abf42900a9aa422a_5b559b50eb8d9300a93d1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185" y="1196752"/>
            <a:ext cx="5904656" cy="39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29583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Запрещая ребёнку познавать окружающий мир, </a:t>
            </a:r>
          </a:p>
          <a:p>
            <a:pPr algn="ctr"/>
            <a:r>
              <a:rPr lang="ru-RU" sz="2800" b="1" dirty="0" smtClean="0"/>
              <a:t>мы мешаем ему развиваться!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214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23628" y="25802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Упражнение «Заплети косу»</a:t>
            </a:r>
            <a:endParaRPr lang="ru-RU" sz="3600" b="1" dirty="0"/>
          </a:p>
        </p:txBody>
      </p:sp>
      <p:pic>
        <p:nvPicPr>
          <p:cNvPr id="7170" name="Picture 2" descr="https://img2.freepng.ru/20180705/xbf/kisspng-elsa-anna-hairstyle-braid-elsa-hair-5b3e579c0dc404.5427072415308123160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220580" cy="29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15719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Только совместная и слаженная работа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может </a:t>
            </a:r>
            <a:r>
              <a:rPr lang="ru-RU" sz="2800" b="1" dirty="0"/>
              <a:t>привести к результату.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02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73831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Задание «Расшифруй аббревиатуру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36712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ДОУ – </a:t>
            </a:r>
          </a:p>
          <a:p>
            <a:endParaRPr lang="ru-RU" sz="2800" dirty="0" smtClean="0"/>
          </a:p>
          <a:p>
            <a:r>
              <a:rPr lang="ru-RU" sz="2800" dirty="0" smtClean="0"/>
              <a:t>ФГОС – </a:t>
            </a:r>
          </a:p>
          <a:p>
            <a:endParaRPr lang="ru-RU" sz="2800" dirty="0" smtClean="0"/>
          </a:p>
          <a:p>
            <a:r>
              <a:rPr lang="ru-RU" sz="2800" dirty="0" smtClean="0"/>
              <a:t>СанПиН –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НОД – </a:t>
            </a:r>
          </a:p>
          <a:p>
            <a:endParaRPr lang="ru-RU" sz="2800" dirty="0" smtClean="0"/>
          </a:p>
          <a:p>
            <a:r>
              <a:rPr lang="ru-RU" sz="2800" dirty="0" smtClean="0"/>
              <a:t>ХБТ –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ЧХЛ –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784" y="1902200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24" y="3248809"/>
            <a:ext cx="8320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0423" y="4670799"/>
            <a:ext cx="8143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463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608892"/>
            <a:ext cx="6548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Упражнение  «Похвала в свой адрес»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0486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Сегодня я горжусь собой, потому что…..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103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5" name="Picture 3" descr="C:\Users\Admin\Desktop\папка фото\SAM_5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37319" y="2130875"/>
            <a:ext cx="6077471" cy="405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63" y="7217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Конкурс </a:t>
            </a:r>
          </a:p>
          <a:p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«Лучший педагог-лидер»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18332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4" name="Содержимое 5" descr="DSC01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788" y="1558091"/>
            <a:ext cx="2856574" cy="2142431"/>
          </a:xfrm>
          <a:prstGeom prst="rect">
            <a:avLst/>
          </a:prstGeom>
        </p:spPr>
      </p:pic>
      <p:pic>
        <p:nvPicPr>
          <p:cNvPr id="5" name="Рисунок 4" descr="DSC01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77072"/>
            <a:ext cx="3150977" cy="1855138"/>
          </a:xfrm>
          <a:prstGeom prst="rect">
            <a:avLst/>
          </a:prstGeom>
        </p:spPr>
      </p:pic>
      <p:pic>
        <p:nvPicPr>
          <p:cNvPr id="6" name="Рисунок 5" descr="DSC01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558091"/>
            <a:ext cx="3131840" cy="21335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60890" y="260648"/>
            <a:ext cx="42971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Выставка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41756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57232"/>
            <a:ext cx="4070762" cy="3053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0"/>
            <a:ext cx="6295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Родительское </a:t>
            </a:r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>собрание</a:t>
            </a:r>
          </a:p>
        </p:txBody>
      </p:sp>
      <p:pic>
        <p:nvPicPr>
          <p:cNvPr id="8" name="Picture 3" descr="H:\Фото\Родительское собрание 10 Заповедей здоровья\DSC_8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4436318" cy="2938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4143380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«Через красивое к человечному»</a:t>
            </a:r>
          </a:p>
          <a:p>
            <a:r>
              <a:rPr lang="ru-RU" dirty="0" smtClean="0"/>
              <a:t>- «Бережём здоровье с детства»</a:t>
            </a:r>
          </a:p>
          <a:p>
            <a:r>
              <a:rPr lang="ru-RU" dirty="0" smtClean="0"/>
              <a:t>- «Гармонизация детско-родительских </a:t>
            </a:r>
          </a:p>
          <a:p>
            <a:r>
              <a:rPr lang="ru-RU" dirty="0" smtClean="0"/>
              <a:t>  отношений средствами физкультуры»</a:t>
            </a:r>
          </a:p>
          <a:p>
            <a:pPr>
              <a:buFontTx/>
              <a:buChar char="-"/>
            </a:pPr>
            <a:r>
              <a:rPr lang="ru-RU" dirty="0" smtClean="0"/>
              <a:t>«Возрастные особенности детей младшего </a:t>
            </a:r>
          </a:p>
          <a:p>
            <a:r>
              <a:rPr lang="ru-RU" dirty="0" smtClean="0"/>
              <a:t>   дошкольного возраста» </a:t>
            </a:r>
          </a:p>
          <a:p>
            <a:pPr>
              <a:buFontTx/>
              <a:buChar char="-"/>
            </a:pPr>
            <a:r>
              <a:rPr lang="ru-RU" dirty="0" smtClean="0"/>
              <a:t> «Возрастные особенности детей старшего </a:t>
            </a:r>
          </a:p>
          <a:p>
            <a:r>
              <a:rPr lang="ru-RU" dirty="0" smtClean="0"/>
              <a:t>   дошкольного возраста»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4214818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smtClean="0"/>
              <a:t>Нужно ли воспитывать в детях дошкольного возраста патриотизм»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«Правила </a:t>
            </a:r>
            <a:r>
              <a:rPr lang="ru-RU" dirty="0" smtClean="0"/>
              <a:t>безопасности в летний оздоровительный период»</a:t>
            </a:r>
          </a:p>
          <a:p>
            <a:pPr>
              <a:buFontTx/>
              <a:buChar char="-"/>
            </a:pPr>
            <a:r>
              <a:rPr lang="ru-RU" dirty="0" smtClean="0"/>
              <a:t> «Здоровый образ жизни семьи»</a:t>
            </a:r>
          </a:p>
          <a:p>
            <a:pPr>
              <a:buFontTx/>
              <a:buChar char="-"/>
            </a:pPr>
            <a:r>
              <a:rPr lang="ru-RU" dirty="0" smtClean="0"/>
              <a:t> «Семья и семейные ценности»</a:t>
            </a:r>
          </a:p>
          <a:p>
            <a:pPr>
              <a:buFontTx/>
              <a:buChar char="-"/>
            </a:pPr>
            <a:r>
              <a:rPr lang="ru-RU" dirty="0" smtClean="0"/>
              <a:t> «Моя семья - моя крепость»</a:t>
            </a:r>
          </a:p>
          <a:p>
            <a:pPr>
              <a:buFontTx/>
              <a:buChar char="-"/>
            </a:pPr>
            <a:r>
              <a:rPr lang="ru-RU" dirty="0" smtClean="0"/>
              <a:t> «Через спорт к красоте»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35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53336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Наставничество - это </a:t>
            </a:r>
            <a: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форма передачи педагогического опыта.</a:t>
            </a:r>
            <a:b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 - руководитель, опытный педагог,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знающий специалист, содействующий овладению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 знаниями.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направлено на обеспечение более быстрого вхождения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должность молодого специалиста, начинающего  педагога,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позволяет: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повысить качество профессиональной подготовки и квалификации;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развить у молодых и начинающих специалистов позитивное  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отношение к педагогической деятельности, дать им возможность  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быстрее достичь  рабочих показателей, необходимых ДОУ;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предоставить наставникам возможность карьерного роста,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поощрить за хорошую работу, признать их заслуги;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снизить текучесть кадров, уменьшив количество молодых 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специалистов, уволившихся в течение первых лет свое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4338" name="AutoShape 2" descr="Light Blue Templat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Light Blue Templat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Light Blue Templat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2" name="Picture 2" descr="D:\работа\Юля\Мастер классы\Старшая 2\DSC_7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236756" cy="2836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Мастер </a:t>
            </a:r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класс</a:t>
            </a:r>
            <a:endParaRPr lang="ru-RU" sz="6600" b="1" dirty="0"/>
          </a:p>
        </p:txBody>
      </p:sp>
      <p:pic>
        <p:nvPicPr>
          <p:cNvPr id="4" name="Picture 3" descr="D:\работа\Юля\Мастер классы\Младшая группа\P3313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4295809" cy="2853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357694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«Роспись пасхальных яиц»</a:t>
            </a:r>
          </a:p>
          <a:p>
            <a:pPr>
              <a:buFontTx/>
              <a:buChar char="-"/>
            </a:pPr>
            <a:r>
              <a:rPr lang="ru-RU" dirty="0" smtClean="0"/>
              <a:t> «Знакомство с глиной»</a:t>
            </a:r>
          </a:p>
          <a:p>
            <a:pPr>
              <a:buFontTx/>
              <a:buChar char="-"/>
            </a:pPr>
            <a:r>
              <a:rPr lang="ru-RU" dirty="0" smtClean="0"/>
              <a:t> «Оригами – это увлекательно»</a:t>
            </a:r>
          </a:p>
          <a:p>
            <a:pPr>
              <a:buFontTx/>
              <a:buChar char="-"/>
            </a:pPr>
            <a:r>
              <a:rPr lang="ru-RU" dirty="0" smtClean="0"/>
              <a:t> «Изготовление </a:t>
            </a:r>
            <a:r>
              <a:rPr lang="ru-RU" dirty="0" smtClean="0"/>
              <a:t>куколки-оберега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 «Уроки нетрадиционных методов рисования ниточкой,   комочками бумаги»</a:t>
            </a:r>
          </a:p>
          <a:p>
            <a:pPr>
              <a:buFontTx/>
              <a:buChar char="-"/>
            </a:pPr>
            <a:r>
              <a:rPr lang="ru-RU" dirty="0" smtClean="0"/>
              <a:t> «Развитие творчества у детей»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2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714488"/>
            <a:ext cx="4245925" cy="2812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14488"/>
            <a:ext cx="424000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66919" y="369810"/>
            <a:ext cx="64492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НОД с родителями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492919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«Во что листочек может превратиться»</a:t>
            </a:r>
          </a:p>
          <a:p>
            <a:pPr>
              <a:buFontTx/>
              <a:buChar char="-"/>
            </a:pPr>
            <a:r>
              <a:rPr lang="ru-RU" dirty="0" smtClean="0"/>
              <a:t> «Через спорт и закалку к здоровью»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«Мы </a:t>
            </a:r>
            <a:r>
              <a:rPr lang="ru-RU" dirty="0" smtClean="0"/>
              <a:t>рисуем  и лепим»</a:t>
            </a:r>
          </a:p>
        </p:txBody>
      </p:sp>
    </p:spTree>
    <p:extLst>
      <p:ext uri="{BB962C8B-B14F-4D97-AF65-F5344CB8AC3E}">
        <p14:creationId xmlns:p14="http://schemas.microsoft.com/office/powerpoint/2010/main" xmlns="" val="1975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pic>
        <p:nvPicPr>
          <p:cNvPr id="2050" name="Picture 2" descr="E:\Портфолио 2019 январь материал для портфолио\Фото\20180318_153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675017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ортфолио 2019 январь материал для портфолио\Фото\20180320_184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928802"/>
            <a:ext cx="3675019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AM_04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195152"/>
            <a:ext cx="3571900" cy="2377120"/>
          </a:xfrm>
          <a:prstGeom prst="rect">
            <a:avLst/>
          </a:prstGeom>
        </p:spPr>
      </p:pic>
      <p:pic>
        <p:nvPicPr>
          <p:cNvPr id="6" name="Рисунок 5" descr="SAM_04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214818"/>
            <a:ext cx="3643338" cy="24246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28662" y="142852"/>
            <a:ext cx="699903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Рабочие моменты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«Школы наставничества»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10454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>Тематическая выставка «Подарок Деду Морозу»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4104456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459" y="2516980"/>
            <a:ext cx="4176341" cy="3000252"/>
          </a:xfrm>
        </p:spPr>
      </p:pic>
    </p:spTree>
    <p:extLst>
      <p:ext uri="{BB962C8B-B14F-4D97-AF65-F5344CB8AC3E}">
        <p14:creationId xmlns:p14="http://schemas.microsoft.com/office/powerpoint/2010/main" xmlns="" val="119159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>Развлекательные мероприятия для детей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56" y="1700808"/>
            <a:ext cx="4320480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2516980"/>
            <a:ext cx="4392365" cy="2928243"/>
          </a:xfrm>
        </p:spPr>
      </p:pic>
    </p:spTree>
    <p:extLst>
      <p:ext uri="{BB962C8B-B14F-4D97-AF65-F5344CB8AC3E}">
        <p14:creationId xmlns:p14="http://schemas.microsoft.com/office/powerpoint/2010/main" xmlns="" val="139190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24744"/>
            <a:ext cx="5940660" cy="3960440"/>
          </a:xfrm>
        </p:spPr>
      </p:pic>
    </p:spTree>
    <p:extLst>
      <p:ext uri="{BB962C8B-B14F-4D97-AF65-F5344CB8AC3E}">
        <p14:creationId xmlns:p14="http://schemas.microsoft.com/office/powerpoint/2010/main" xmlns="" val="80625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1611931067_2-p-klassichesk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7"/>
            <a:ext cx="9144000" cy="68507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699" y="75495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Помните: педагог всегда должен оставаться молодым</a:t>
            </a:r>
            <a:r>
              <a:rPr lang="ru-RU" sz="2800" b="1" dirty="0" smtClean="0"/>
              <a:t>!</a:t>
            </a:r>
          </a:p>
          <a:p>
            <a:endParaRPr lang="ru-RU" sz="2800" dirty="0"/>
          </a:p>
          <a:p>
            <a:pPr marL="514350" lvl="0" indent="-514350">
              <a:buAutoNum type="arabicPeriod"/>
            </a:pPr>
            <a:r>
              <a:rPr lang="ru-RU" sz="2800" dirty="0" smtClean="0"/>
              <a:t>Несмотря </a:t>
            </a:r>
            <a:r>
              <a:rPr lang="ru-RU" sz="2800" dirty="0"/>
              <a:t>на все трудности и неудачи, не падать духом. 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pPr marL="514350" lvl="0" indent="-514350">
              <a:buAutoNum type="arabicPeriod" startAt="2"/>
            </a:pPr>
            <a:r>
              <a:rPr lang="ru-RU" sz="2800" dirty="0" smtClean="0"/>
              <a:t>Быть </a:t>
            </a:r>
            <a:r>
              <a:rPr lang="ru-RU" sz="2800" dirty="0"/>
              <a:t>оптимистом, излучать счастье, доброту </a:t>
            </a:r>
            <a:endParaRPr lang="ru-RU" sz="2800" dirty="0" smtClean="0"/>
          </a:p>
          <a:p>
            <a:pPr lvl="0"/>
            <a:r>
              <a:rPr lang="ru-RU" sz="2800" dirty="0" smtClean="0"/>
              <a:t>      передавать </a:t>
            </a:r>
            <a:r>
              <a:rPr lang="ru-RU" sz="2800" dirty="0"/>
              <a:t>другим людям </a:t>
            </a:r>
            <a:r>
              <a:rPr lang="ru-RU" sz="2800" dirty="0" smtClean="0"/>
              <a:t>улыбку. </a:t>
            </a:r>
            <a:endParaRPr lang="ru-RU" sz="2800" dirty="0" smtClean="0"/>
          </a:p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3.  </a:t>
            </a:r>
            <a:r>
              <a:rPr lang="ru-RU" sz="2800" dirty="0"/>
              <a:t>Быть успешными и </a:t>
            </a:r>
            <a:r>
              <a:rPr lang="ru-RU" sz="2800" dirty="0" smtClean="0"/>
              <a:t>профессионалом </a:t>
            </a:r>
            <a:r>
              <a:rPr lang="ru-RU" sz="2800" dirty="0"/>
              <a:t>своего дела.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0603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u="sng" dirty="0" smtClean="0">
                <a:latin typeface="Monotype Corsiva" pitchFamily="66" charset="0"/>
              </a:rPr>
              <a:t>Спасибо за внимание!!!</a:t>
            </a:r>
            <a:endParaRPr lang="ru-RU" sz="6600" b="1" i="1" u="sng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636912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19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Методическую работу с молодыми кадрами строим  на диагностической основе, дифференцированно, с учетом профессиональных умений педагога, его образования, интересов и запросов.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4345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Наставничество в нашем педагогическом коллективе состоит из трёх этапов:</a:t>
            </a:r>
            <a:br>
              <a:rPr lang="ru-RU" sz="2400" dirty="0" smtClean="0"/>
            </a:br>
            <a:r>
              <a:rPr lang="ru-RU" sz="2400" b="1" dirty="0" smtClean="0"/>
              <a:t>1-й </a:t>
            </a:r>
            <a:r>
              <a:rPr lang="ru-RU" sz="2400" b="1" dirty="0" smtClean="0"/>
              <a:t>этап</a:t>
            </a:r>
            <a:r>
              <a:rPr lang="ru-RU" sz="2400" dirty="0" smtClean="0"/>
              <a:t> – адаптационный.  Наставник определяет круг обязанностей и полномочий молодого специалиста, а также выявляет недостатки в его умениях и навыках, чтобы выработать программу адаптации.  </a:t>
            </a:r>
            <a:br>
              <a:rPr lang="ru-RU" sz="2400" dirty="0" smtClean="0"/>
            </a:br>
            <a:r>
              <a:rPr lang="ru-RU" sz="2400" b="1" dirty="0" smtClean="0"/>
              <a:t>2-й </a:t>
            </a:r>
            <a:r>
              <a:rPr lang="ru-RU" sz="2400" b="1" dirty="0" smtClean="0"/>
              <a:t>этап</a:t>
            </a:r>
            <a:r>
              <a:rPr lang="ru-RU" sz="2400" dirty="0" smtClean="0"/>
              <a:t> – основной (проектировочный). Наставник разрабатывает и реализует программу адаптации, осуществляет корректировку профессиональных умений молодого педагога, помогает выстроить ему собственную программу самосовершенствования. </a:t>
            </a:r>
            <a:br>
              <a:rPr lang="ru-RU" sz="2400" dirty="0" smtClean="0"/>
            </a:br>
            <a:r>
              <a:rPr lang="ru-RU" sz="2400" b="1" dirty="0" smtClean="0"/>
              <a:t>3­й </a:t>
            </a:r>
            <a:r>
              <a:rPr lang="ru-RU" sz="2400" b="1" dirty="0" smtClean="0"/>
              <a:t>этап</a:t>
            </a:r>
            <a:r>
              <a:rPr lang="ru-RU" sz="2400" dirty="0" smtClean="0"/>
              <a:t> – </a:t>
            </a:r>
            <a:r>
              <a:rPr lang="ru-RU" sz="2400" dirty="0" smtClean="0"/>
              <a:t>контрольно-оценочный</a:t>
            </a:r>
            <a:r>
              <a:rPr lang="ru-RU" sz="2400" dirty="0" smtClean="0"/>
              <a:t>. Наставник проверяет уровень профессиональной компетентности молодого специалиста, определяет степень его готовности к выполнению своих функциональных обязанностей. 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1571612"/>
            <a:ext cx="2857520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ИНДИВИДУАЛЬНЫЕ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1571612"/>
            <a:ext cx="3500462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ГРУППОВЫЕ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714620"/>
            <a:ext cx="1714480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самообразо-вание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2714620"/>
            <a:ext cx="1928826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индивидуаль-ные</a:t>
            </a:r>
            <a:r>
              <a:rPr lang="ru-RU" dirty="0" smtClean="0">
                <a:solidFill>
                  <a:schemeClr val="tx1"/>
                </a:solidFill>
              </a:rPr>
              <a:t> консультации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643314"/>
            <a:ext cx="1643042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собеседова-ние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5918" y="3786190"/>
            <a:ext cx="2357454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наставничество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6314" y="2714620"/>
            <a:ext cx="1785950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консультации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0892" y="2643182"/>
            <a:ext cx="178595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Школа молодого воспитателя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3714752"/>
            <a:ext cx="2000264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</a:t>
            </a:r>
            <a:r>
              <a:rPr lang="ru-RU" dirty="0" err="1" smtClean="0">
                <a:solidFill>
                  <a:schemeClr val="tx1"/>
                </a:solidFill>
              </a:rPr>
              <a:t>заимопосеще-ние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3714752"/>
            <a:ext cx="1785950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педсоветы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4714884"/>
            <a:ext cx="214314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семинары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00892" y="4643446"/>
            <a:ext cx="1928826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практикумы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596" y="6000768"/>
            <a:ext cx="778674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Конкурс «Лучший педагог-лидер ДОУ 2020»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1178695" y="2964653"/>
            <a:ext cx="121444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1464447" y="2964653"/>
            <a:ext cx="128588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928794" y="2500306"/>
            <a:ext cx="92869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 flipV="1">
            <a:off x="1214414" y="2500306"/>
            <a:ext cx="71438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9" idx="2"/>
          </p:cNvCxnSpPr>
          <p:nvPr/>
        </p:nvCxnSpPr>
        <p:spPr>
          <a:xfrm rot="5400000">
            <a:off x="5625711" y="3518298"/>
            <a:ext cx="2214578" cy="178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9" idx="2"/>
          </p:cNvCxnSpPr>
          <p:nvPr/>
        </p:nvCxnSpPr>
        <p:spPr>
          <a:xfrm rot="16200000" flipH="1">
            <a:off x="5732867" y="3589735"/>
            <a:ext cx="2286016" cy="10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9" idx="2"/>
          </p:cNvCxnSpPr>
          <p:nvPr/>
        </p:nvCxnSpPr>
        <p:spPr>
          <a:xfrm rot="5400000">
            <a:off x="6090058" y="2982513"/>
            <a:ext cx="1214446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9" idx="2"/>
          </p:cNvCxnSpPr>
          <p:nvPr/>
        </p:nvCxnSpPr>
        <p:spPr>
          <a:xfrm rot="16200000" flipH="1">
            <a:off x="6304371" y="3018231"/>
            <a:ext cx="1214446" cy="178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9" idx="2"/>
          </p:cNvCxnSpPr>
          <p:nvPr/>
        </p:nvCxnSpPr>
        <p:spPr>
          <a:xfrm rot="5400000">
            <a:off x="6590124" y="2482447"/>
            <a:ext cx="214314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9" idx="2"/>
          </p:cNvCxnSpPr>
          <p:nvPr/>
        </p:nvCxnSpPr>
        <p:spPr>
          <a:xfrm rot="16200000" flipH="1">
            <a:off x="6875875" y="2446727"/>
            <a:ext cx="142876" cy="250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2" idx="2"/>
          </p:cNvCxnSpPr>
          <p:nvPr/>
        </p:nvCxnSpPr>
        <p:spPr>
          <a:xfrm rot="16200000" flipH="1">
            <a:off x="1625190" y="3554024"/>
            <a:ext cx="1643074" cy="3250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9" idx="2"/>
          </p:cNvCxnSpPr>
          <p:nvPr/>
        </p:nvCxnSpPr>
        <p:spPr>
          <a:xfrm rot="5400000">
            <a:off x="5840025" y="3875488"/>
            <a:ext cx="500066" cy="3750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3" idx="2"/>
          </p:cNvCxnSpPr>
          <p:nvPr/>
        </p:nvCxnSpPr>
        <p:spPr>
          <a:xfrm rot="16200000" flipH="1">
            <a:off x="2803909" y="4661305"/>
            <a:ext cx="1500198" cy="1178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8" idx="2"/>
          </p:cNvCxnSpPr>
          <p:nvPr/>
        </p:nvCxnSpPr>
        <p:spPr>
          <a:xfrm rot="5400000">
            <a:off x="4679157" y="5036355"/>
            <a:ext cx="428628" cy="150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Формы работы с начинающими воспитателями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585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 rot="10800000" flipV="1">
            <a:off x="251520" y="56138"/>
            <a:ext cx="88924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наставника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является координатором  деятельности педагогов по проблемам наставничества.  Ее задача  создать необходимые условия для совместной работы молодого специалиста с наставником,  обучать наставников передовым формам и методам индивидуальной воспитательной работы, основам педагогики и психологии, оказывать им методическую и практическую помощь в составлении плана работы с молодыми специалистами, изучать, обобщать и распространять положительный опыт организации наставничества.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7920880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работа с начинающими воспитателями способствует тому, чтобы из молодого специалиста за три года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вырос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молодой перспективный воспитатель, знакомый со всеми сферами педагогической деятельности, умеющий анализировать становление собственного мастерства, способный к реализации собственного творческого потенциала в педагогической деятельности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50 Beautiful And Minimalist Presentation Backgrounds - Backgrounds For  Presentation Simple - 1270x714 Wallpaper - teahub.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87025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Самообразование - это осознанная, активная познавательная, творческая деятельность  любого педагога как </a:t>
            </a:r>
            <a:r>
              <a:rPr lang="ru-RU" sz="2400" dirty="0" err="1" smtClean="0"/>
              <a:t>стажиста</a:t>
            </a:r>
            <a:r>
              <a:rPr lang="ru-RU" sz="2400" dirty="0" smtClean="0"/>
              <a:t>, так и молодого педагога. Через нее педагог обогащает свои профессиональные знания и совершенствует методические приемы работы с детьми, обновляя их соответственно текущему уровню развития педагогики и психологии.</a:t>
            </a:r>
          </a:p>
          <a:p>
            <a:r>
              <a:rPr lang="ru-RU" sz="2400" dirty="0" smtClean="0"/>
              <a:t>Воспитателю ДОУ следует целенаправленно составлять план по собственному самообразованию, включая в него все основные направления обучения.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Опыт работы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 молодого педагога Уткиной Анны </a:t>
            </a:r>
            <a:r>
              <a:rPr lang="ru-RU" sz="4400" b="1" dirty="0" smtClean="0">
                <a:solidFill>
                  <a:srgbClr val="0070C0"/>
                </a:solidFill>
              </a:rPr>
              <a:t>Александровны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489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608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Из опыта работы  наставничества  с начинающими специалистами дошкольного образовательного учреждения</vt:lpstr>
      <vt:lpstr>    Наставничество - это форма передачи педагогического опыта.  Наставник - руководитель, опытный педагог,  знающий специалист, содействующий овладению  профессиональными знаниями.  Наставничество направлено на обеспечение более быстрого вхождения в должность молодого специалиста, начинающего  педагога, и позволяет: • повысить качество профессиональной подготовки и квалификации; • развить у молодых и начинающих специалистов позитивное       отношение к педагогической деятельности, дать им возможность       быстрее достичь  рабочих показателей, необходимых ДОУ; • предоставить наставникам возможность карьерного роста,     поощрить за хорошую работу, признать их заслуги; • снизить текучесть кадров, уменьшив количество молодых      специалистов, уволившихся в течение первых лет свое педагогической деятельности. </vt:lpstr>
      <vt:lpstr>Слайд 3</vt:lpstr>
      <vt:lpstr>Слайд 4</vt:lpstr>
      <vt:lpstr>Формы работы с начинающими воспитателями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Тематическая выставка «Подарок Деду Морозу»</vt:lpstr>
      <vt:lpstr>Развлекательные мероприятия для детей</vt:lpstr>
      <vt:lpstr>Слайд 25</vt:lpstr>
      <vt:lpstr>Слайд 26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 наставничества  с начинающими специалистами дошкольного образовательного учреждения</dc:title>
  <dc:creator>1</dc:creator>
  <cp:lastModifiedBy>Заетитель директора</cp:lastModifiedBy>
  <cp:revision>47</cp:revision>
  <dcterms:created xsi:type="dcterms:W3CDTF">2021-04-15T23:35:40Z</dcterms:created>
  <dcterms:modified xsi:type="dcterms:W3CDTF">2021-06-18T01:44:23Z</dcterms:modified>
</cp:coreProperties>
</file>